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8" r:id="rId3"/>
    <p:sldId id="276" r:id="rId4"/>
    <p:sldId id="277" r:id="rId5"/>
    <p:sldId id="301" r:id="rId6"/>
    <p:sldId id="307" r:id="rId7"/>
    <p:sldId id="278" r:id="rId8"/>
    <p:sldId id="279" r:id="rId9"/>
    <p:sldId id="262" r:id="rId10"/>
    <p:sldId id="288" r:id="rId11"/>
    <p:sldId id="26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303" r:id="rId22"/>
    <p:sldId id="305" r:id="rId23"/>
    <p:sldId id="304" r:id="rId24"/>
    <p:sldId id="273" r:id="rId25"/>
    <p:sldId id="274" r:id="rId26"/>
    <p:sldId id="275" r:id="rId27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6" autoAdjust="0"/>
    <p:restoredTop sz="94626" autoAdjust="0"/>
  </p:normalViewPr>
  <p:slideViewPr>
    <p:cSldViewPr snapToGrid="0" snapToObjects="1">
      <p:cViewPr varScale="1">
        <p:scale>
          <a:sx n="71" d="100"/>
          <a:sy n="71" d="100"/>
        </p:scale>
        <p:origin x="72" y="2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14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2DD2C5F-EDA0-C64B-AD9E-75FD7FCD31F0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683C1EA-9A4A-E547-8C2D-11927330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46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96D07-44C7-490F-B915-99A22D3077D9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9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96D07-44C7-490F-B915-99A22D3077D9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440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1145" y="682566"/>
            <a:ext cx="8491112" cy="16313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Effectiveness of Amniotic Fluid Injection for Low Back Pain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41" y="2884084"/>
            <a:ext cx="8862726" cy="397391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600" b="1" dirty="0" smtClean="0">
                <a:solidFill>
                  <a:schemeClr val="tx1"/>
                </a:solidFill>
              </a:rPr>
              <a:t>Glenn </a:t>
            </a:r>
            <a:r>
              <a:rPr lang="en-US" altLang="en-US" sz="3600" b="1" dirty="0">
                <a:solidFill>
                  <a:schemeClr val="tx1"/>
                </a:solidFill>
              </a:rPr>
              <a:t>R. </a:t>
            </a:r>
            <a:r>
              <a:rPr lang="en-US" altLang="en-US" sz="3600" b="1" dirty="0" err="1">
                <a:solidFill>
                  <a:schemeClr val="tx1"/>
                </a:solidFill>
              </a:rPr>
              <a:t>Buttermann</a:t>
            </a:r>
            <a:r>
              <a:rPr lang="en-US" altLang="en-US" sz="3600" b="1" dirty="0">
                <a:solidFill>
                  <a:schemeClr val="tx1"/>
                </a:solidFill>
              </a:rPr>
              <a:t>, </a:t>
            </a:r>
            <a:r>
              <a:rPr lang="en-US" altLang="en-US" sz="3600" b="1" dirty="0" smtClean="0">
                <a:solidFill>
                  <a:schemeClr val="tx1"/>
                </a:solidFill>
              </a:rPr>
              <a:t>MD, MS</a:t>
            </a:r>
          </a:p>
          <a:p>
            <a:pPr>
              <a:lnSpc>
                <a:spcPct val="100000"/>
              </a:lnSpc>
            </a:pPr>
            <a:r>
              <a:rPr lang="en-US" i="1" dirty="0" smtClean="0">
                <a:solidFill>
                  <a:schemeClr val="tx1"/>
                </a:solidFill>
              </a:rPr>
              <a:t>Midwest Spine </a:t>
            </a:r>
            <a:r>
              <a:rPr lang="en-US" i="1" dirty="0">
                <a:solidFill>
                  <a:schemeClr val="tx1"/>
                </a:solidFill>
              </a:rPr>
              <a:t>&amp;</a:t>
            </a:r>
            <a:r>
              <a:rPr lang="en-US" i="1" dirty="0" smtClean="0">
                <a:solidFill>
                  <a:schemeClr val="tx1"/>
                </a:solidFill>
              </a:rPr>
              <a:t> Brain Institute</a:t>
            </a:r>
          </a:p>
          <a:p>
            <a:pPr>
              <a:lnSpc>
                <a:spcPct val="100000"/>
              </a:lnSpc>
            </a:pPr>
            <a:r>
              <a:rPr lang="en-US" sz="3600" b="1" dirty="0"/>
              <a:t>Louis C. </a:t>
            </a:r>
            <a:r>
              <a:rPr lang="en-US" sz="3600" b="1" dirty="0" err="1" smtClean="0"/>
              <a:t>Saeger</a:t>
            </a:r>
            <a:r>
              <a:rPr lang="en-US" sz="3600" b="1" dirty="0"/>
              <a:t>, </a:t>
            </a:r>
            <a:r>
              <a:rPr lang="en-US" sz="3600" b="1" dirty="0" smtClean="0"/>
              <a:t>MD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en-US" sz="3600" b="1" dirty="0">
                <a:solidFill>
                  <a:schemeClr val="tx1"/>
                </a:solidFill>
              </a:rPr>
              <a:t>Matthew G. </a:t>
            </a:r>
            <a:r>
              <a:rPr lang="en-US" altLang="en-US" sz="3600" b="1" dirty="0" smtClean="0">
                <a:solidFill>
                  <a:schemeClr val="tx1"/>
                </a:solidFill>
              </a:rPr>
              <a:t>Thorson</a:t>
            </a:r>
            <a:r>
              <a:rPr lang="en-US" sz="3600" b="1" dirty="0" smtClean="0"/>
              <a:t>, </a:t>
            </a:r>
            <a:r>
              <a:rPr lang="en-US" sz="3600" b="1" dirty="0"/>
              <a:t>MD</a:t>
            </a:r>
          </a:p>
          <a:p>
            <a:pPr>
              <a:lnSpc>
                <a:spcPct val="100000"/>
              </a:lnSpc>
            </a:pPr>
            <a:r>
              <a:rPr lang="en-US" i="1" dirty="0"/>
              <a:t>Advanced Spine and Pain Clinics of </a:t>
            </a:r>
            <a:r>
              <a:rPr lang="en-US" i="1" dirty="0" smtClean="0"/>
              <a:t>Minnesota</a:t>
            </a:r>
          </a:p>
          <a:p>
            <a:r>
              <a:rPr lang="en-US" sz="3200" b="1" i="1" dirty="0" smtClean="0"/>
              <a:t>ISASS 2020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168127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86" y="377942"/>
            <a:ext cx="8694170" cy="136842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Rationale for use of AF as an alternative to steroids for epidural and </a:t>
            </a:r>
            <a:r>
              <a:rPr lang="en-US" sz="3600" b="1" dirty="0" err="1"/>
              <a:t>i</a:t>
            </a:r>
            <a:r>
              <a:rPr lang="en-US" sz="3600" b="1" dirty="0" err="1" smtClean="0"/>
              <a:t>ntradiscal</a:t>
            </a:r>
            <a:r>
              <a:rPr lang="en-US" sz="3600" b="1" dirty="0" smtClean="0"/>
              <a:t> Injection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86" y="1701001"/>
            <a:ext cx="8694170" cy="48415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Properties of AF confer potent effects, including suppression of inflammation, reduced neovascularization, fibrosis, and scarring without inhibition of healing, as well as potential regenerative effects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Radicular pain associated with intervertebral disc disruption is primarily caused by inflammation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E</a:t>
            </a:r>
            <a:r>
              <a:rPr lang="en-US" sz="2400" dirty="0" smtClean="0"/>
              <a:t>lements contributing to stenosis result from inflammatory changes</a:t>
            </a:r>
          </a:p>
          <a:p>
            <a:pPr>
              <a:lnSpc>
                <a:spcPct val="100000"/>
              </a:lnSpc>
            </a:pPr>
            <a:r>
              <a:rPr lang="en-US" sz="2400" dirty="0" err="1" smtClean="0"/>
              <a:t>Discogenic</a:t>
            </a:r>
            <a:r>
              <a:rPr lang="en-US" sz="2400" dirty="0" smtClean="0"/>
              <a:t> pain is </a:t>
            </a:r>
            <a:r>
              <a:rPr lang="en-US" sz="2400" dirty="0" err="1" smtClean="0"/>
              <a:t>assocaited</a:t>
            </a:r>
            <a:r>
              <a:rPr lang="en-US" sz="2400" dirty="0" smtClean="0"/>
              <a:t> with inflammatory endplate changes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Annular disruption-related sensitization is inflammation-induced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Degenerative changes may be at least partially reversible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21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697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Rationale behind our pilot 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70391" y="1268059"/>
            <a:ext cx="9057191" cy="5239893"/>
          </a:xfrm>
        </p:spPr>
        <p:txBody>
          <a:bodyPr>
            <a:normAutofit/>
          </a:bodyPr>
          <a:lstStyle/>
          <a:p>
            <a:pPr lvl="2">
              <a:lnSpc>
                <a:spcPct val="100000"/>
              </a:lnSpc>
              <a:spcAft>
                <a:spcPts val="1200"/>
              </a:spcAft>
              <a:buFont typeface="Arial"/>
              <a:buChar char="•"/>
            </a:pPr>
            <a:r>
              <a:rPr lang="en-US" sz="3200" dirty="0" smtClean="0"/>
              <a:t>Epidural steroid injections are commonly used for degenerative spinal conditions </a:t>
            </a:r>
          </a:p>
          <a:p>
            <a:pPr lvl="2">
              <a:lnSpc>
                <a:spcPct val="100000"/>
              </a:lnSpc>
              <a:spcAft>
                <a:spcPts val="1200"/>
              </a:spcAft>
            </a:pPr>
            <a:r>
              <a:rPr lang="en-US" sz="3200" dirty="0" smtClean="0"/>
              <a:t>Effectiveness of ESI varies for DDD, stenosis, and HNP</a:t>
            </a:r>
            <a:r>
              <a:rPr lang="en-US" sz="3200" dirty="0"/>
              <a:t>  </a:t>
            </a:r>
            <a:endParaRPr lang="en-US" sz="3200" dirty="0" smtClean="0"/>
          </a:p>
          <a:p>
            <a:pPr lvl="2">
              <a:lnSpc>
                <a:spcPct val="100000"/>
              </a:lnSpc>
              <a:spcAft>
                <a:spcPts val="1200"/>
              </a:spcAft>
            </a:pPr>
            <a:r>
              <a:rPr lang="en-US" sz="3200" dirty="0" smtClean="0"/>
              <a:t>ESI has risks: high blood glucose levels in diabetic patients, infection, adrenal suppression, stroke, cataracts, etc.</a:t>
            </a:r>
          </a:p>
          <a:p>
            <a:pPr lvl="2">
              <a:lnSpc>
                <a:spcPct val="100000"/>
              </a:lnSpc>
              <a:spcAft>
                <a:spcPts val="1200"/>
              </a:spcAft>
            </a:pPr>
            <a:r>
              <a:rPr lang="en-US" sz="3200" dirty="0" smtClean="0"/>
              <a:t>Amniotic fluid injection is a potential alternative with a better safety profile</a:t>
            </a:r>
          </a:p>
        </p:txBody>
      </p:sp>
    </p:spTree>
    <p:extLst>
      <p:ext uri="{BB962C8B-B14F-4D97-AF65-F5344CB8AC3E}">
        <p14:creationId xmlns:p14="http://schemas.microsoft.com/office/powerpoint/2010/main" val="65529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357" y="303731"/>
            <a:ext cx="8229600" cy="868362"/>
          </a:xfrm>
        </p:spPr>
        <p:txBody>
          <a:bodyPr/>
          <a:lstStyle/>
          <a:p>
            <a:r>
              <a:rPr lang="en-US" b="1" dirty="0" smtClean="0"/>
              <a:t>Amniotic Fluid 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6528"/>
            <a:ext cx="8458200" cy="523989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 smtClean="0"/>
              <a:t>AF has long history of demonstrated safety 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 smtClean="0"/>
              <a:t>AF is obtained using sterile technique from volunteers at the  time of C-section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 smtClean="0"/>
              <a:t>Mothers consent to donating AF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 smtClean="0"/>
              <a:t>Donated AF is filtered, </a:t>
            </a:r>
            <a:r>
              <a:rPr lang="en-US" dirty="0"/>
              <a:t>concentrated, serologically tested by </a:t>
            </a:r>
            <a:r>
              <a:rPr lang="en-US" dirty="0" smtClean="0"/>
              <a:t>UMTB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S</a:t>
            </a:r>
            <a:r>
              <a:rPr lang="en-US" dirty="0" smtClean="0"/>
              <a:t>tored frozen (with non-DMSO </a:t>
            </a:r>
            <a:r>
              <a:rPr lang="en-US" dirty="0" err="1" smtClean="0"/>
              <a:t>cryoprotectant</a:t>
            </a:r>
            <a:r>
              <a:rPr lang="en-US" dirty="0" smtClean="0"/>
              <a:t>, particulate-free, and acellular)</a:t>
            </a:r>
          </a:p>
        </p:txBody>
      </p:sp>
    </p:spTree>
    <p:extLst>
      <p:ext uri="{BB962C8B-B14F-4D97-AF65-F5344CB8AC3E}">
        <p14:creationId xmlns:p14="http://schemas.microsoft.com/office/powerpoint/2010/main" val="15063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083" y="59450"/>
            <a:ext cx="8860494" cy="1675610"/>
          </a:xfrm>
        </p:spPr>
        <p:txBody>
          <a:bodyPr>
            <a:normAutofit/>
          </a:bodyPr>
          <a:lstStyle/>
          <a:p>
            <a:r>
              <a:rPr lang="en-US" sz="4000" b="1" dirty="0"/>
              <a:t>Study </a:t>
            </a:r>
            <a:r>
              <a:rPr lang="en-US" sz="4000" b="1" dirty="0" smtClean="0"/>
              <a:t>Purpose:</a:t>
            </a:r>
            <a:br>
              <a:rPr lang="en-US" sz="4000" b="1" dirty="0" smtClean="0"/>
            </a:br>
            <a:r>
              <a:rPr lang="en-US" sz="4000" b="1" dirty="0" smtClean="0"/>
              <a:t>Define Indications for epidural AF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83" y="1501271"/>
            <a:ext cx="8860494" cy="49460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b="1" dirty="0" smtClean="0"/>
              <a:t>Question: Do epidural AF injections reduce pain and improve function in patients with low back </a:t>
            </a:r>
            <a:r>
              <a:rPr lang="en-US" sz="2800" b="1" dirty="0"/>
              <a:t>&amp;</a:t>
            </a:r>
            <a:r>
              <a:rPr lang="en-US" sz="2800" b="1" dirty="0" smtClean="0"/>
              <a:t> leg pain?</a:t>
            </a:r>
          </a:p>
          <a:p>
            <a:pPr>
              <a:lnSpc>
                <a:spcPct val="100000"/>
              </a:lnSpc>
            </a:pPr>
            <a:r>
              <a:rPr lang="en-US" sz="2800" b="1" dirty="0" smtClean="0"/>
              <a:t>IRB-approved</a:t>
            </a:r>
            <a:r>
              <a:rPr lang="en-US" sz="2800" dirty="0" smtClean="0"/>
              <a:t> </a:t>
            </a:r>
            <a:r>
              <a:rPr lang="en-US" sz="2800" b="1" dirty="0" smtClean="0"/>
              <a:t>for three </a:t>
            </a:r>
            <a:r>
              <a:rPr lang="en-US" sz="2800" b="1" dirty="0"/>
              <a:t>cohorts: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HNP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Stenosis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DDD</a:t>
            </a:r>
          </a:p>
          <a:p>
            <a:pPr>
              <a:lnSpc>
                <a:spcPct val="100000"/>
              </a:lnSpc>
            </a:pPr>
            <a:r>
              <a:rPr lang="en-US" sz="2800" b="1" dirty="0" smtClean="0"/>
              <a:t>Inclusion criteria</a:t>
            </a:r>
            <a:r>
              <a:rPr lang="en-US" sz="2800" dirty="0" smtClean="0"/>
              <a:t>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&gt;6 weeks symptoms, min LBP VAS 40/100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Failed conservative care (PT, chiro, meds)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MRI consistent with clinical </a:t>
            </a:r>
            <a:r>
              <a:rPr lang="en-US" dirty="0" err="1" smtClean="0"/>
              <a:t>Dx</a:t>
            </a:r>
            <a:r>
              <a:rPr lang="en-US" dirty="0" smtClean="0"/>
              <a:t> and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38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Methods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6243"/>
            <a:ext cx="8229600" cy="491943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Cohort </a:t>
            </a:r>
            <a:r>
              <a:rPr lang="en-US" dirty="0" smtClean="0"/>
              <a:t>Study, 15 patients in each group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Symptoms &gt; 6 weeks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Prospective Outcomes: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LBP </a:t>
            </a:r>
            <a:r>
              <a:rPr lang="en-US" dirty="0"/>
              <a:t>&amp; leg </a:t>
            </a:r>
            <a:r>
              <a:rPr lang="en-US" dirty="0" smtClean="0"/>
              <a:t>VAS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Pain Drawing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ODI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PROMIS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pain meds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Follow-up: 2-4 </a:t>
            </a:r>
            <a:r>
              <a:rPr lang="en-US" dirty="0" err="1"/>
              <a:t>wk</a:t>
            </a:r>
            <a:r>
              <a:rPr lang="en-US" dirty="0"/>
              <a:t>, 6-8 </a:t>
            </a:r>
            <a:r>
              <a:rPr lang="en-US" dirty="0" err="1"/>
              <a:t>wk</a:t>
            </a:r>
            <a:r>
              <a:rPr lang="en-US" dirty="0"/>
              <a:t>, 3-4m, 6-8m, and 1 </a:t>
            </a:r>
            <a:r>
              <a:rPr lang="en-US" dirty="0" err="1" smtClean="0"/>
              <a:t>yr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90" y="140328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Methods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457" y="1280212"/>
            <a:ext cx="7987233" cy="26613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dirty="0" smtClean="0"/>
              <a:t>2 </a:t>
            </a:r>
            <a:r>
              <a:rPr lang="en-US" dirty="0" err="1" smtClean="0"/>
              <a:t>mls</a:t>
            </a:r>
            <a:r>
              <a:rPr lang="en-US" dirty="0" smtClean="0"/>
              <a:t> thawed AF with 1 ml 4% </a:t>
            </a:r>
            <a:r>
              <a:rPr lang="en-US" dirty="0" err="1" smtClean="0"/>
              <a:t>lidocaine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Mild or no sedation, single injection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Fluoroscopy in multiple planes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Transforminal</a:t>
            </a:r>
            <a:r>
              <a:rPr lang="en-US" dirty="0" smtClean="0"/>
              <a:t> technique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 descr="L 5 NRB needle, lat view                                       0001C214Macintosh HD                   ABA78158: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91" t="15556" r="26220" b="17778"/>
          <a:stretch/>
        </p:blipFill>
        <p:spPr bwMode="auto">
          <a:xfrm>
            <a:off x="3513901" y="3418513"/>
            <a:ext cx="2649416" cy="2792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L 5 &amp; S1 TF/ESI,  A/P view                                     0001C214Macintosh HD                   ABA78158: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3" t="13333" r="22539" b="23333"/>
          <a:stretch/>
        </p:blipFill>
        <p:spPr bwMode="auto">
          <a:xfrm>
            <a:off x="6123721" y="3338477"/>
            <a:ext cx="2834336" cy="2913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L5/S1 TF/ESI needle posit, A/P                                 0001C214Macintosh HD                   ABA78158: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39" t="12223" r="25197" b="24443"/>
          <a:stretch/>
        </p:blipFill>
        <p:spPr bwMode="auto">
          <a:xfrm>
            <a:off x="486089" y="3491702"/>
            <a:ext cx="3027811" cy="278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289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923534"/>
            <a:ext cx="8229600" cy="1143000"/>
          </a:xfrm>
        </p:spPr>
        <p:txBody>
          <a:bodyPr/>
          <a:lstStyle/>
          <a:p>
            <a:r>
              <a:rPr lang="en-US" altLang="en-US" b="1" dirty="0" smtClean="0"/>
              <a:t>Results Regarding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1527" y="2403221"/>
            <a:ext cx="5446457" cy="3251374"/>
          </a:xfrm>
        </p:spPr>
        <p:txBody>
          <a:bodyPr>
            <a:noAutofit/>
          </a:bodyPr>
          <a:lstStyle/>
          <a:p>
            <a:r>
              <a:rPr lang="en-US" sz="3600" dirty="0" smtClean="0"/>
              <a:t>Zero dural leaks</a:t>
            </a:r>
          </a:p>
          <a:p>
            <a:r>
              <a:rPr lang="en-US" sz="3600" dirty="0" smtClean="0"/>
              <a:t>Zero infections</a:t>
            </a:r>
          </a:p>
          <a:p>
            <a:r>
              <a:rPr lang="en-US" sz="3600" dirty="0" smtClean="0"/>
              <a:t>Zero transient radiculitis</a:t>
            </a:r>
          </a:p>
          <a:p>
            <a:r>
              <a:rPr lang="en-US" sz="3600" dirty="0" smtClean="0"/>
              <a:t>Zero allergic reactions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4511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Low Back Pain Outcomes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878" y="1398494"/>
            <a:ext cx="7324243" cy="47871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323515"/>
            <a:ext cx="8229600" cy="1143000"/>
          </a:xfrm>
        </p:spPr>
        <p:txBody>
          <a:bodyPr/>
          <a:lstStyle/>
          <a:p>
            <a:r>
              <a:rPr lang="en-US" altLang="en-US" b="1" dirty="0" smtClean="0"/>
              <a:t>Leg Pain Outcomes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11158" y="2125579"/>
            <a:ext cx="4839368" cy="326189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817" y="1427495"/>
            <a:ext cx="7172585" cy="46580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309808"/>
            <a:ext cx="8229600" cy="1143000"/>
          </a:xfrm>
        </p:spPr>
        <p:txBody>
          <a:bodyPr/>
          <a:lstStyle/>
          <a:p>
            <a:r>
              <a:rPr lang="en-US" altLang="en-US" b="1" dirty="0" smtClean="0"/>
              <a:t>Pain Drawing Outcomes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52842" y="2392947"/>
            <a:ext cx="4050632" cy="241968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040" y="1481286"/>
            <a:ext cx="7293559" cy="48060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95928"/>
            <a:ext cx="7886700" cy="1304338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Disclosures</a:t>
            </a:r>
            <a:endParaRPr lang="en-US" sz="4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1402" y="2011680"/>
            <a:ext cx="8361196" cy="50982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dirty="0" err="1" smtClean="0"/>
              <a:t>Vivex</a:t>
            </a:r>
            <a:r>
              <a:rPr lang="en-US" sz="2800" dirty="0" smtClean="0"/>
              <a:t> donated product for our </a:t>
            </a:r>
            <a:r>
              <a:rPr lang="en-US" sz="2800" dirty="0"/>
              <a:t>IRB-approved </a:t>
            </a:r>
            <a:r>
              <a:rPr lang="en-US" sz="2800" dirty="0" smtClean="0"/>
              <a:t>study </a:t>
            </a:r>
            <a:r>
              <a:rPr lang="en-US" sz="2800" dirty="0"/>
              <a:t>of Epidural Amniotic Fluid </a:t>
            </a:r>
            <a:r>
              <a:rPr lang="en-US" sz="2800" dirty="0" smtClean="0"/>
              <a:t>Injections</a:t>
            </a:r>
          </a:p>
          <a:p>
            <a:pPr>
              <a:lnSpc>
                <a:spcPct val="100000"/>
              </a:lnSpc>
            </a:pPr>
            <a:endParaRPr lang="en-US" sz="2800" dirty="0" smtClean="0"/>
          </a:p>
          <a:p>
            <a:pPr>
              <a:lnSpc>
                <a:spcPct val="100000"/>
              </a:lnSpc>
            </a:pPr>
            <a:r>
              <a:rPr lang="en-US" sz="2800" b="1" dirty="0" smtClean="0"/>
              <a:t>Glenn R </a:t>
            </a:r>
            <a:r>
              <a:rPr lang="en-US" sz="2800" b="1" dirty="0" err="1"/>
              <a:t>Buttermann</a:t>
            </a:r>
            <a:r>
              <a:rPr lang="en-US" sz="2800" b="1" dirty="0"/>
              <a:t>, MD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Consultant, </a:t>
            </a:r>
            <a:r>
              <a:rPr lang="en-US" sz="2400" dirty="0" err="1"/>
              <a:t>Dio</a:t>
            </a:r>
            <a:r>
              <a:rPr lang="en-US" sz="2400" dirty="0"/>
              <a:t> Medical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Licensing Agreement, FG </a:t>
            </a:r>
            <a:r>
              <a:rPr lang="en-US" sz="2400" dirty="0" err="1" smtClean="0"/>
              <a:t>Solco</a:t>
            </a: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sz="2800" b="1" dirty="0"/>
              <a:t>Louis </a:t>
            </a:r>
            <a:r>
              <a:rPr lang="en-US" sz="2800" b="1" dirty="0" smtClean="0"/>
              <a:t>C </a:t>
            </a:r>
            <a:r>
              <a:rPr lang="en-US" sz="2800" b="1" dirty="0" err="1"/>
              <a:t>Saeger</a:t>
            </a:r>
            <a:r>
              <a:rPr lang="en-US" sz="2800" dirty="0" smtClean="0"/>
              <a:t>, </a:t>
            </a:r>
            <a:r>
              <a:rPr lang="en-US" sz="2800" dirty="0"/>
              <a:t>MD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Travel expenses, </a:t>
            </a:r>
            <a:r>
              <a:rPr lang="en-US" sz="2400" dirty="0" err="1" smtClean="0"/>
              <a:t>Vivex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altLang="en-US" sz="2800" b="1" dirty="0"/>
              <a:t>Matthew G. Thorson</a:t>
            </a:r>
            <a:r>
              <a:rPr lang="en-US" sz="2800" b="1" dirty="0"/>
              <a:t>, MD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None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3200" dirty="0"/>
          </a:p>
          <a:p>
            <a:pPr marL="0" indent="0">
              <a:lnSpc>
                <a:spcPct val="100000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792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Disability Outcomes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393" y="1425920"/>
            <a:ext cx="7382702" cy="48565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3536521"/>
            <a:ext cx="4356191" cy="2858623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34474" y="296779"/>
            <a:ext cx="8229600" cy="1143000"/>
          </a:xfrm>
        </p:spPr>
        <p:txBody>
          <a:bodyPr/>
          <a:lstStyle/>
          <a:p>
            <a:r>
              <a:rPr lang="en-US" altLang="en-US" b="1" dirty="0" smtClean="0"/>
              <a:t>PROMIS  T-scores</a:t>
            </a:r>
            <a:endParaRPr lang="en-US" b="1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1428879"/>
            <a:ext cx="4419600" cy="286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7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706"/>
            <a:ext cx="8229600" cy="826169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Summary of Results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33" y="1228712"/>
            <a:ext cx="8742946" cy="550848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en-US" sz="2400" b="1" i="1" u="sng" dirty="0"/>
              <a:t>Within</a:t>
            </a:r>
            <a:r>
              <a:rPr lang="en-US" altLang="en-US" sz="2400" b="1" u="sng" dirty="0"/>
              <a:t> Groups</a:t>
            </a:r>
          </a:p>
          <a:p>
            <a:pPr>
              <a:lnSpc>
                <a:spcPct val="100000"/>
              </a:lnSpc>
            </a:pPr>
            <a:r>
              <a:rPr lang="en-US" altLang="en-US" sz="2400" b="1" dirty="0"/>
              <a:t>HNP</a:t>
            </a:r>
            <a:r>
              <a:rPr lang="en-US" altLang="en-US" sz="2400" dirty="0"/>
              <a:t>: significant improvement @ all FU, VAS back &amp; leg pain, </a:t>
            </a:r>
            <a:r>
              <a:rPr lang="en-US" altLang="en-US" sz="2400" dirty="0" smtClean="0"/>
              <a:t>Pain Diagram, </a:t>
            </a:r>
            <a:r>
              <a:rPr lang="en-US" altLang="en-US" sz="2400" dirty="0"/>
              <a:t>ODI, PROMIS-Phys.</a:t>
            </a:r>
          </a:p>
          <a:p>
            <a:pPr>
              <a:lnSpc>
                <a:spcPct val="100000"/>
              </a:lnSpc>
            </a:pPr>
            <a:r>
              <a:rPr lang="en-US" altLang="en-US" sz="2400" b="1" dirty="0"/>
              <a:t>Stenosis</a:t>
            </a:r>
            <a:r>
              <a:rPr lang="en-US" altLang="en-US" sz="2400" dirty="0"/>
              <a:t>: significant improvement @ all FU, VAS back &amp; leg pain, </a:t>
            </a:r>
            <a:r>
              <a:rPr lang="en-US" altLang="en-US" sz="2400" dirty="0" smtClean="0"/>
              <a:t>Pain Diagram, </a:t>
            </a:r>
            <a:r>
              <a:rPr lang="en-US" altLang="en-US" sz="2400" dirty="0"/>
              <a:t>ODI, PROMIS-Phys.</a:t>
            </a:r>
          </a:p>
          <a:p>
            <a:pPr>
              <a:lnSpc>
                <a:spcPct val="100000"/>
              </a:lnSpc>
            </a:pPr>
            <a:r>
              <a:rPr lang="en-US" altLang="en-US" sz="2400" b="1" dirty="0"/>
              <a:t>DDD</a:t>
            </a:r>
            <a:r>
              <a:rPr lang="en-US" altLang="en-US" sz="2400" dirty="0"/>
              <a:t>: significant improvement at @ all FU, VAS back pain.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sz="2400" b="1" i="1" u="sng" dirty="0"/>
              <a:t>Between</a:t>
            </a:r>
            <a:r>
              <a:rPr lang="en-US" altLang="en-US" sz="2400" b="1" u="sng" dirty="0"/>
              <a:t> </a:t>
            </a:r>
            <a:r>
              <a:rPr lang="en-US" altLang="en-US" sz="2400" b="1" u="sng" dirty="0" smtClean="0"/>
              <a:t>Groups</a:t>
            </a:r>
          </a:p>
          <a:p>
            <a:pPr>
              <a:lnSpc>
                <a:spcPct val="100000"/>
              </a:lnSpc>
            </a:pPr>
            <a:r>
              <a:rPr lang="en-US" altLang="en-US" sz="2400" dirty="0" smtClean="0"/>
              <a:t>No difference in pre-treatment measures.</a:t>
            </a:r>
            <a:endParaRPr lang="en-US" altLang="en-US" sz="2400" dirty="0"/>
          </a:p>
          <a:p>
            <a:pPr>
              <a:lnSpc>
                <a:spcPct val="100000"/>
              </a:lnSpc>
            </a:pPr>
            <a:r>
              <a:rPr lang="en-US" altLang="en-US" sz="2400" b="1" dirty="0" smtClean="0"/>
              <a:t>HNP</a:t>
            </a:r>
            <a:r>
              <a:rPr lang="en-US" altLang="en-US" sz="2400" dirty="0" smtClean="0"/>
              <a:t>: </a:t>
            </a:r>
            <a:r>
              <a:rPr lang="en-US" altLang="en-US" sz="2400" dirty="0"/>
              <a:t>significantly greater improvement </a:t>
            </a:r>
            <a:r>
              <a:rPr lang="en-US" altLang="en-US" sz="2400" dirty="0" smtClean="0"/>
              <a:t>in VAS </a:t>
            </a:r>
            <a:r>
              <a:rPr lang="en-US" altLang="en-US" sz="2400" dirty="0"/>
              <a:t>back &amp; leg pain, &amp; ODI compared to </a:t>
            </a:r>
            <a:r>
              <a:rPr lang="en-US" altLang="en-US" sz="2400" b="1" dirty="0"/>
              <a:t>DDD</a:t>
            </a:r>
            <a:r>
              <a:rPr lang="en-US" altLang="en-US" sz="2400" dirty="0" smtClean="0"/>
              <a:t>.</a:t>
            </a:r>
            <a:r>
              <a:rPr lang="en-US" altLang="en-US" sz="2400" b="1" dirty="0" smtClean="0"/>
              <a:t> </a:t>
            </a:r>
            <a:endParaRPr lang="en-US" altLang="en-US" sz="2400" b="1" dirty="0" smtClean="0"/>
          </a:p>
          <a:p>
            <a:pPr>
              <a:lnSpc>
                <a:spcPct val="100000"/>
              </a:lnSpc>
            </a:pPr>
            <a:r>
              <a:rPr lang="en-US" altLang="en-US" sz="2400" b="1" dirty="0" smtClean="0"/>
              <a:t>HNP </a:t>
            </a:r>
            <a:r>
              <a:rPr lang="en-US" altLang="en-US" sz="2400" dirty="0" smtClean="0"/>
              <a:t>greater </a:t>
            </a:r>
            <a:r>
              <a:rPr lang="en-US" altLang="en-US" sz="2400" dirty="0"/>
              <a:t>leg pain improvement compared to </a:t>
            </a:r>
            <a:r>
              <a:rPr lang="en-US" altLang="en-US" sz="2400" b="1" dirty="0"/>
              <a:t>Stenosis</a:t>
            </a:r>
            <a:r>
              <a:rPr lang="en-US" altLang="en-US" sz="2400" dirty="0"/>
              <a:t>.</a:t>
            </a:r>
          </a:p>
          <a:p>
            <a:pPr>
              <a:lnSpc>
                <a:spcPct val="100000"/>
              </a:lnSpc>
            </a:pPr>
            <a:r>
              <a:rPr lang="en-US" altLang="en-US" sz="2400" b="1" dirty="0" smtClean="0"/>
              <a:t>Stenosis</a:t>
            </a:r>
            <a:r>
              <a:rPr lang="en-US" altLang="en-US" sz="2400" dirty="0" smtClean="0"/>
              <a:t>: </a:t>
            </a:r>
            <a:r>
              <a:rPr lang="en-US" altLang="en-US" sz="2400" dirty="0"/>
              <a:t>significantly greater improvement </a:t>
            </a:r>
            <a:r>
              <a:rPr lang="en-US" altLang="en-US" sz="2400" dirty="0" smtClean="0"/>
              <a:t>in VAS </a:t>
            </a:r>
            <a:r>
              <a:rPr lang="en-US" altLang="en-US" sz="2400" dirty="0"/>
              <a:t>leg pain compared to </a:t>
            </a:r>
            <a:r>
              <a:rPr lang="en-US" altLang="en-US" sz="2400" b="1" dirty="0"/>
              <a:t>DDD</a:t>
            </a:r>
            <a:r>
              <a:rPr lang="en-US" altLang="en-US" sz="2400" dirty="0"/>
              <a:t>.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9005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613611"/>
            <a:ext cx="8582526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Is </a:t>
            </a:r>
            <a:r>
              <a:rPr lang="en-US" sz="4000" b="1" dirty="0" smtClean="0"/>
              <a:t>PROMIS</a:t>
            </a:r>
            <a:r>
              <a:rPr lang="en-US" sz="4000" dirty="0" smtClean="0"/>
              <a:t> useful for studies such as this?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422" y="1600200"/>
            <a:ext cx="8676104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PROMIS</a:t>
            </a:r>
            <a:r>
              <a:rPr lang="en-US" baseline="30000" dirty="0"/>
              <a:t>®</a:t>
            </a:r>
            <a:r>
              <a:rPr lang="en-US" dirty="0"/>
              <a:t> (Patient-Reported Outcomes Measurement Information System) is a set of person-centered measures that evaluates and monitors physical, mental, and social </a:t>
            </a:r>
            <a:r>
              <a:rPr lang="en-US" dirty="0" smtClean="0"/>
              <a:t>health. </a:t>
            </a:r>
            <a:r>
              <a:rPr lang="en-US" dirty="0"/>
              <a:t>It can be used with the general </a:t>
            </a:r>
            <a:r>
              <a:rPr lang="en-US" dirty="0" smtClean="0"/>
              <a:t>population, </a:t>
            </a:r>
            <a:r>
              <a:rPr lang="en-US" dirty="0"/>
              <a:t>and with individuals living with chronic </a:t>
            </a:r>
            <a:r>
              <a:rPr lang="en-US" dirty="0" smtClean="0"/>
              <a:t>conditions.</a:t>
            </a:r>
            <a:r>
              <a:rPr lang="en-US" b="1" dirty="0" smtClean="0"/>
              <a:t> PROMIS </a:t>
            </a:r>
            <a:r>
              <a:rPr lang="en-US" dirty="0" smtClean="0"/>
              <a:t>has been advocated for use in spinal fusion outcome studies.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PROMIS</a:t>
            </a:r>
            <a:r>
              <a:rPr lang="en-US" dirty="0" smtClean="0"/>
              <a:t> T-scores showed that most of our study patients were below average </a:t>
            </a:r>
            <a:r>
              <a:rPr lang="en-US" b="1" i="1" dirty="0" smtClean="0"/>
              <a:t>at baseline </a:t>
            </a:r>
            <a:r>
              <a:rPr lang="en-US" dirty="0" smtClean="0"/>
              <a:t>(i.e., not doing very well). 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PROMIS</a:t>
            </a:r>
            <a:r>
              <a:rPr lang="en-US" dirty="0" smtClean="0"/>
              <a:t> outcomes in this cohort show limited treatment effect, despite significant changes in other measures, so it may not be a sensitive instrument in this study setting.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40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Treatment Success/Failure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550736" y="1600200"/>
            <a:ext cx="581526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HNP:</a:t>
            </a:r>
            <a:r>
              <a:rPr lang="en-US" sz="3200" dirty="0" smtClean="0"/>
              <a:t>  </a:t>
            </a:r>
            <a:r>
              <a:rPr lang="en-US" sz="3200" dirty="0"/>
              <a:t>70% Success</a:t>
            </a:r>
          </a:p>
          <a:p>
            <a:pPr lvl="1"/>
            <a:r>
              <a:rPr lang="en-US" sz="3200" dirty="0"/>
              <a:t>2 patients → </a:t>
            </a:r>
            <a:r>
              <a:rPr lang="en-US" sz="3200" dirty="0" smtClean="0"/>
              <a:t>Other injections</a:t>
            </a:r>
            <a:endParaRPr lang="en-US" sz="3200" dirty="0"/>
          </a:p>
          <a:p>
            <a:pPr lvl="1"/>
            <a:r>
              <a:rPr lang="en-US" sz="3200" dirty="0"/>
              <a:t>2 patients → Discectomy</a:t>
            </a:r>
          </a:p>
          <a:p>
            <a:r>
              <a:rPr lang="en-US" sz="3200" b="1" dirty="0" smtClean="0"/>
              <a:t>Stenosis:</a:t>
            </a:r>
            <a:r>
              <a:rPr lang="en-US" sz="3200" dirty="0" smtClean="0"/>
              <a:t>  58</a:t>
            </a:r>
            <a:r>
              <a:rPr lang="en-US" sz="3200" dirty="0"/>
              <a:t>% Success</a:t>
            </a:r>
          </a:p>
          <a:p>
            <a:pPr lvl="1"/>
            <a:r>
              <a:rPr lang="en-US" sz="3200" dirty="0"/>
              <a:t>4</a:t>
            </a:r>
            <a:r>
              <a:rPr lang="en-US" sz="3200" dirty="0" smtClean="0"/>
              <a:t> </a:t>
            </a:r>
            <a:r>
              <a:rPr lang="en-US" sz="3200" dirty="0"/>
              <a:t>patients </a:t>
            </a:r>
            <a:r>
              <a:rPr lang="en-US" sz="3200" dirty="0" smtClean="0"/>
              <a:t>→ Other injections</a:t>
            </a:r>
            <a:endParaRPr lang="en-US" sz="3200" dirty="0"/>
          </a:p>
          <a:p>
            <a:r>
              <a:rPr lang="en-US" sz="3200" b="1" dirty="0" smtClean="0"/>
              <a:t>DDD: </a:t>
            </a:r>
            <a:r>
              <a:rPr lang="en-US" sz="3200" dirty="0" smtClean="0"/>
              <a:t> </a:t>
            </a:r>
            <a:r>
              <a:rPr lang="en-US" sz="3200" dirty="0"/>
              <a:t>53% Success</a:t>
            </a:r>
          </a:p>
          <a:p>
            <a:pPr lvl="1"/>
            <a:r>
              <a:rPr lang="en-US" sz="3200" dirty="0"/>
              <a:t>2 patients → </a:t>
            </a:r>
            <a:r>
              <a:rPr lang="en-US" sz="3200" dirty="0" smtClean="0"/>
              <a:t>Other injections</a:t>
            </a:r>
            <a:endParaRPr lang="en-US" sz="3200" dirty="0"/>
          </a:p>
          <a:p>
            <a:pPr lvl="1"/>
            <a:r>
              <a:rPr lang="en-US" sz="3200" dirty="0"/>
              <a:t>3 patients → </a:t>
            </a:r>
            <a:r>
              <a:rPr lang="en-US" sz="3200" dirty="0" smtClean="0"/>
              <a:t>Fusion/TDR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094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7832"/>
            <a:ext cx="8229600" cy="1143000"/>
          </a:xfrm>
        </p:spPr>
        <p:txBody>
          <a:bodyPr/>
          <a:lstStyle/>
          <a:p>
            <a:r>
              <a:rPr lang="en-US" b="1" dirty="0" smtClean="0"/>
              <a:t>Study Limitations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Small numbers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New injuries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Confounding effect of those patients with multi-level degeneration and other potential sources of LBP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Variable opioid tolerance of subjects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Repeat injections not studied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02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Discussion - Conclusions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910" y="1807968"/>
            <a:ext cx="8648932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 smtClean="0"/>
              <a:t>Epidural AF injections are safe.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Epidural AF </a:t>
            </a:r>
            <a:r>
              <a:rPr lang="en-US" altLang="en-US" dirty="0" smtClean="0"/>
              <a:t>injections are most effective for patients with HNP.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 smtClean="0"/>
              <a:t>Epidural </a:t>
            </a:r>
            <a:r>
              <a:rPr lang="en-US" altLang="en-US" dirty="0"/>
              <a:t>AF injections </a:t>
            </a:r>
            <a:r>
              <a:rPr lang="en-US" altLang="en-US" dirty="0" smtClean="0"/>
              <a:t>may be effective for stenosis.</a:t>
            </a:r>
            <a:endParaRPr lang="en-US" altLang="en-US" dirty="0"/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Epidural AF </a:t>
            </a:r>
            <a:r>
              <a:rPr lang="en-US" altLang="en-US" dirty="0" smtClean="0"/>
              <a:t>injections equivocal for DDD (study of </a:t>
            </a:r>
            <a:r>
              <a:rPr lang="en-US" altLang="en-US" dirty="0" err="1" smtClean="0"/>
              <a:t>intradiscal</a:t>
            </a:r>
            <a:r>
              <a:rPr lang="en-US" altLang="en-US" dirty="0" smtClean="0"/>
              <a:t> injection of AF is planned for DDD).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 smtClean="0"/>
              <a:t>Randomized epidural AF vs steroid study is planned with </a:t>
            </a:r>
            <a:r>
              <a:rPr lang="en-US" altLang="en-US" dirty="0" err="1" smtClean="0"/>
              <a:t>subanalysis</a:t>
            </a:r>
            <a:r>
              <a:rPr lang="en-US" altLang="en-US" dirty="0" smtClean="0"/>
              <a:t> for diabetic patients.</a:t>
            </a:r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23" y="556489"/>
            <a:ext cx="8845374" cy="2013607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Why is </a:t>
            </a:r>
            <a:r>
              <a:rPr lang="en-US" sz="4000" b="1" dirty="0"/>
              <a:t>a</a:t>
            </a:r>
            <a:r>
              <a:rPr lang="en-US" sz="4000" b="1" dirty="0" smtClean="0"/>
              <a:t>mniotic fluid (AF) of interest in the treatment of </a:t>
            </a:r>
            <a:r>
              <a:rPr lang="en-US" sz="4000" b="1" dirty="0" err="1"/>
              <a:t>d</a:t>
            </a:r>
            <a:r>
              <a:rPr lang="en-US" sz="4000" b="1" dirty="0" err="1" smtClean="0"/>
              <a:t>iscogenic</a:t>
            </a:r>
            <a:r>
              <a:rPr lang="en-US" sz="4000" b="1" dirty="0" smtClean="0"/>
              <a:t> &amp; radicular pain?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2981" y="2232432"/>
            <a:ext cx="6765175" cy="38249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Current treatment options are limited:</a:t>
            </a:r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3200" dirty="0" smtClean="0"/>
              <a:t>Tincture of time</a:t>
            </a:r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3200" dirty="0" smtClean="0"/>
              <a:t>Manipulation</a:t>
            </a:r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3200" dirty="0" smtClean="0"/>
              <a:t>Physical Therapy/Exercise</a:t>
            </a:r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3200" dirty="0" smtClean="0"/>
              <a:t>Spinal steroid injections</a:t>
            </a:r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3200" dirty="0" smtClean="0"/>
              <a:t>Surgical discectomy and/or fusion</a:t>
            </a:r>
          </a:p>
        </p:txBody>
      </p:sp>
    </p:spTree>
    <p:extLst>
      <p:ext uri="{BB962C8B-B14F-4D97-AF65-F5344CB8AC3E}">
        <p14:creationId xmlns:p14="http://schemas.microsoft.com/office/powerpoint/2010/main" val="389427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073" y="660400"/>
            <a:ext cx="8766092" cy="1470025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Why </a:t>
            </a:r>
            <a:r>
              <a:rPr lang="en-US" sz="4000" b="1" dirty="0"/>
              <a:t>is amniotic fluid (AF) </a:t>
            </a:r>
            <a:r>
              <a:rPr lang="en-US" sz="4000" b="1" dirty="0" smtClean="0"/>
              <a:t>attractive for treatment </a:t>
            </a:r>
            <a:r>
              <a:rPr lang="en-US" sz="4000" b="1" dirty="0"/>
              <a:t>of </a:t>
            </a:r>
            <a:r>
              <a:rPr lang="en-US" sz="4000" b="1" dirty="0" err="1"/>
              <a:t>discogenic</a:t>
            </a:r>
            <a:r>
              <a:rPr lang="en-US" sz="4000" b="1" dirty="0"/>
              <a:t> </a:t>
            </a:r>
            <a:r>
              <a:rPr lang="en-US" sz="4000" b="1" dirty="0" smtClean="0"/>
              <a:t>&amp; </a:t>
            </a:r>
            <a:r>
              <a:rPr lang="en-US" sz="4000" b="1" dirty="0"/>
              <a:t>radicular pain?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552195" y="2547042"/>
            <a:ext cx="7979214" cy="25610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 smtClean="0"/>
              <a:t>Stated simply</a:t>
            </a:r>
            <a:r>
              <a:rPr lang="en-US" sz="3600" dirty="0" smtClean="0"/>
              <a:t>: Amniotic Fluid injections may have potent anti-inflammatory and regenerative properties </a:t>
            </a:r>
            <a:r>
              <a:rPr lang="en-US" sz="3600" b="1" i="1" u="sng" dirty="0" smtClean="0"/>
              <a:t>without</a:t>
            </a:r>
            <a:r>
              <a:rPr lang="en-US" sz="3600" dirty="0" smtClean="0"/>
              <a:t> the risks of steroid-related side effects</a:t>
            </a:r>
          </a:p>
        </p:txBody>
      </p:sp>
    </p:spTree>
    <p:extLst>
      <p:ext uri="{BB962C8B-B14F-4D97-AF65-F5344CB8AC3E}">
        <p14:creationId xmlns:p14="http://schemas.microsoft.com/office/powerpoint/2010/main" val="97026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7121"/>
            <a:ext cx="8229600" cy="1143000"/>
          </a:xfrm>
        </p:spPr>
        <p:txBody>
          <a:bodyPr/>
          <a:lstStyle/>
          <a:p>
            <a:r>
              <a:rPr lang="en-US" b="1" dirty="0" smtClean="0"/>
              <a:t>Background Review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68" y="1890121"/>
            <a:ext cx="8950732" cy="41615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Biochemical and physiological properties of AF</a:t>
            </a:r>
          </a:p>
          <a:p>
            <a:pPr>
              <a:lnSpc>
                <a:spcPct val="100000"/>
              </a:lnSpc>
            </a:pPr>
            <a:r>
              <a:rPr lang="en-US" dirty="0"/>
              <a:t>Preliminary data from in vitro and animal studies</a:t>
            </a:r>
          </a:p>
          <a:p>
            <a:pPr>
              <a:lnSpc>
                <a:spcPct val="100000"/>
              </a:lnSpc>
            </a:pPr>
            <a:r>
              <a:rPr lang="en-US" dirty="0"/>
              <a:t>Suggestive evidence from other clinical applications 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Anecdotal evidence </a:t>
            </a:r>
            <a:r>
              <a:rPr lang="en-US" dirty="0"/>
              <a:t>for efficacy and safety in clinical use for epidural and intra-</a:t>
            </a:r>
            <a:r>
              <a:rPr lang="en-US" dirty="0" err="1"/>
              <a:t>discal</a:t>
            </a:r>
            <a:r>
              <a:rPr lang="en-US" dirty="0"/>
              <a:t> </a:t>
            </a:r>
            <a:r>
              <a:rPr lang="en-US" dirty="0" smtClean="0"/>
              <a:t>injection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8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 of Protein Milieu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Inflammatory proteins </a:t>
            </a:r>
            <a:r>
              <a:rPr lang="en-US" dirty="0" smtClean="0"/>
              <a:t>to scavenge/digest trauma debris and initiate repair.</a:t>
            </a:r>
          </a:p>
          <a:p>
            <a:r>
              <a:rPr lang="en-US" i="1" dirty="0" smtClean="0"/>
              <a:t>Anti-inflammatory proteins </a:t>
            </a:r>
            <a:r>
              <a:rPr lang="en-US" dirty="0" smtClean="0"/>
              <a:t>to prevent scar and excessive fibrosis.</a:t>
            </a:r>
          </a:p>
          <a:p>
            <a:r>
              <a:rPr lang="en-US" i="1" dirty="0" smtClean="0"/>
              <a:t>Growth factors </a:t>
            </a:r>
            <a:r>
              <a:rPr lang="en-US" dirty="0" smtClean="0"/>
              <a:t>for continued optimal repair.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962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854" y="365126"/>
            <a:ext cx="8821311" cy="157000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Commercially Available AF Contains Interesting Constituents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65" y="2089211"/>
            <a:ext cx="8603450" cy="460815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AF preparations for the use under discussion is </a:t>
            </a:r>
            <a:r>
              <a:rPr lang="en-US" sz="2400" dirty="0"/>
              <a:t>a </a:t>
            </a:r>
            <a:r>
              <a:rPr lang="en-US" sz="2400" dirty="0" err="1" smtClean="0"/>
              <a:t>chorion</a:t>
            </a:r>
            <a:r>
              <a:rPr lang="en-US" sz="2400" dirty="0" smtClean="0"/>
              <a:t>-free</a:t>
            </a:r>
            <a:r>
              <a:rPr lang="en-US" sz="2400" dirty="0"/>
              <a:t>, cryopreserved </a:t>
            </a:r>
            <a:r>
              <a:rPr lang="en-US" sz="2400" dirty="0" smtClean="0"/>
              <a:t>allograft derived from </a:t>
            </a:r>
            <a:r>
              <a:rPr lang="en-US" sz="2400" dirty="0"/>
              <a:t>amniotic membrane and </a:t>
            </a:r>
            <a:r>
              <a:rPr lang="en-US" sz="2400" dirty="0" smtClean="0"/>
              <a:t>fluid, but the </a:t>
            </a:r>
            <a:r>
              <a:rPr lang="en-US" sz="2400" dirty="0"/>
              <a:t>preparations </a:t>
            </a:r>
            <a:r>
              <a:rPr lang="en-US" sz="2400" b="1" i="1" dirty="0" smtClean="0"/>
              <a:t>do not </a:t>
            </a:r>
            <a:r>
              <a:rPr lang="en-US" sz="2400" dirty="0" smtClean="0"/>
              <a:t>contain living  </a:t>
            </a:r>
            <a:r>
              <a:rPr lang="en-US" sz="2400" dirty="0" err="1" smtClean="0"/>
              <a:t>mesenchymal</a:t>
            </a:r>
            <a:r>
              <a:rPr lang="en-US" sz="2400" dirty="0" smtClean="0"/>
              <a:t> stem cells.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Contains: collagen substrates</a:t>
            </a:r>
            <a:r>
              <a:rPr lang="en-US" sz="2400" dirty="0"/>
              <a:t>, </a:t>
            </a:r>
            <a:r>
              <a:rPr lang="en-US" sz="2400" dirty="0" smtClean="0"/>
              <a:t>growth </a:t>
            </a:r>
            <a:r>
              <a:rPr lang="en-US" sz="2400" dirty="0"/>
              <a:t>factors, </a:t>
            </a:r>
            <a:r>
              <a:rPr lang="en-US" sz="2400" dirty="0" smtClean="0"/>
              <a:t>amino </a:t>
            </a:r>
            <a:r>
              <a:rPr lang="en-US" sz="2400" dirty="0"/>
              <a:t>acids, carbohydrates, cytokines, </a:t>
            </a:r>
            <a:r>
              <a:rPr lang="en-US" sz="2400" smtClean="0"/>
              <a:t>TIMPs, hyaluronic </a:t>
            </a:r>
            <a:r>
              <a:rPr lang="en-US" sz="2400" dirty="0" smtClean="0"/>
              <a:t>acid, </a:t>
            </a:r>
            <a:r>
              <a:rPr lang="en-US" sz="2400" dirty="0"/>
              <a:t>extra cellular matrix, micronized amniotic membrane and </a:t>
            </a:r>
            <a:r>
              <a:rPr lang="en-US" sz="2400" dirty="0" smtClean="0"/>
              <a:t>exosome products derived from multipotent </a:t>
            </a:r>
            <a:r>
              <a:rPr lang="en-US" sz="2400" dirty="0"/>
              <a:t>amniotic </a:t>
            </a:r>
            <a:r>
              <a:rPr lang="en-US" sz="2400" dirty="0" smtClean="0"/>
              <a:t>cells.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Components potentially promoting </a:t>
            </a:r>
            <a:r>
              <a:rPr lang="en-US" sz="2400" dirty="0"/>
              <a:t>tissue </a:t>
            </a:r>
            <a:r>
              <a:rPr lang="en-US" sz="2400" dirty="0" smtClean="0"/>
              <a:t>regeneration, </a:t>
            </a:r>
            <a:r>
              <a:rPr lang="en-US" sz="2400" dirty="0"/>
              <a:t>providing </a:t>
            </a:r>
            <a:r>
              <a:rPr lang="en-US" sz="2400" dirty="0" smtClean="0"/>
              <a:t>an anti</a:t>
            </a:r>
            <a:r>
              <a:rPr lang="en-US" sz="2400" dirty="0"/>
              <a:t>-microbial </a:t>
            </a:r>
            <a:r>
              <a:rPr lang="en-US" sz="2400" dirty="0" smtClean="0"/>
              <a:t>environment, </a:t>
            </a:r>
            <a:r>
              <a:rPr lang="en-US" sz="2400" dirty="0"/>
              <a:t>and anti-</a:t>
            </a:r>
            <a:r>
              <a:rPr lang="en-US" sz="2400" dirty="0" smtClean="0"/>
              <a:t>inflammatory characteristics </a:t>
            </a:r>
            <a:r>
              <a:rPr lang="en-US" sz="2400" dirty="0"/>
              <a:t>with anti-</a:t>
            </a:r>
            <a:r>
              <a:rPr lang="en-US" sz="2400" dirty="0" smtClean="0"/>
              <a:t>adhesion and anti</a:t>
            </a:r>
            <a:r>
              <a:rPr lang="en-US" sz="2400" dirty="0"/>
              <a:t>-fibrotic </a:t>
            </a:r>
            <a:r>
              <a:rPr lang="en-US" sz="2400" dirty="0" smtClean="0"/>
              <a:t>capabilities.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719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487"/>
          </a:xfrm>
        </p:spPr>
        <p:txBody>
          <a:bodyPr/>
          <a:lstStyle/>
          <a:p>
            <a:pPr algn="ctr"/>
            <a:r>
              <a:rPr lang="en-US" b="1" dirty="0" smtClean="0"/>
              <a:t>Biochemistry of AF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805" y="1503600"/>
            <a:ext cx="8679050" cy="487628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dirty="0" smtClean="0"/>
              <a:t>Amniotic epithelial </a:t>
            </a:r>
            <a:r>
              <a:rPr lang="en-US" sz="2800" dirty="0"/>
              <a:t>cells </a:t>
            </a:r>
            <a:r>
              <a:rPr lang="en-US" sz="2800" dirty="0" smtClean="0"/>
              <a:t>produce potential regenerative substances :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T</a:t>
            </a:r>
            <a:r>
              <a:rPr lang="en-US" sz="2800" dirty="0" smtClean="0"/>
              <a:t>ransforming </a:t>
            </a:r>
            <a:r>
              <a:rPr lang="en-US" sz="2800" dirty="0"/>
              <a:t>growth </a:t>
            </a:r>
            <a:r>
              <a:rPr lang="en-US" sz="2800" dirty="0" smtClean="0"/>
              <a:t>factor –</a:t>
            </a:r>
            <a:r>
              <a:rPr lang="en-US" sz="2800" dirty="0"/>
              <a:t>a (TGF-</a:t>
            </a:r>
            <a:r>
              <a:rPr lang="en-US" sz="2800" dirty="0" smtClean="0"/>
              <a:t>a), and –</a:t>
            </a:r>
            <a:r>
              <a:rPr lang="en-US" sz="2800" dirty="0"/>
              <a:t>b (TGF-b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B</a:t>
            </a:r>
            <a:r>
              <a:rPr lang="en-US" sz="2800" dirty="0" smtClean="0"/>
              <a:t>asic </a:t>
            </a:r>
            <a:r>
              <a:rPr lang="en-US" sz="2800" dirty="0"/>
              <a:t>fibroblast growth </a:t>
            </a:r>
            <a:r>
              <a:rPr lang="en-US" sz="2800" dirty="0" smtClean="0"/>
              <a:t>factor (</a:t>
            </a:r>
            <a:r>
              <a:rPr lang="en-US" sz="2800" dirty="0" err="1"/>
              <a:t>bFGF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E</a:t>
            </a:r>
            <a:r>
              <a:rPr lang="en-US" sz="2800" dirty="0" smtClean="0"/>
              <a:t>pidermal </a:t>
            </a:r>
            <a:r>
              <a:rPr lang="en-US" sz="2800" dirty="0"/>
              <a:t>growth factor (EGF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K</a:t>
            </a:r>
            <a:r>
              <a:rPr lang="en-US" sz="2800" dirty="0" smtClean="0"/>
              <a:t>eratinocyte </a:t>
            </a:r>
            <a:r>
              <a:rPr lang="en-US" sz="2800" dirty="0"/>
              <a:t>growth </a:t>
            </a:r>
            <a:r>
              <a:rPr lang="en-US" sz="2800" dirty="0" smtClean="0"/>
              <a:t>factor</a:t>
            </a: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H</a:t>
            </a:r>
            <a:r>
              <a:rPr lang="en-US" sz="2800" dirty="0" smtClean="0"/>
              <a:t>epatocyte </a:t>
            </a:r>
            <a:r>
              <a:rPr lang="en-US" sz="2800" dirty="0"/>
              <a:t>growth </a:t>
            </a:r>
            <a:r>
              <a:rPr lang="en-US" sz="2800" dirty="0" smtClean="0"/>
              <a:t>factor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N</a:t>
            </a:r>
            <a:r>
              <a:rPr lang="en-US" sz="2800" dirty="0" smtClean="0"/>
              <a:t>erve </a:t>
            </a:r>
            <a:r>
              <a:rPr lang="en-US" sz="2800" dirty="0"/>
              <a:t>growth </a:t>
            </a:r>
            <a:r>
              <a:rPr lang="en-US" sz="2800" dirty="0" smtClean="0"/>
              <a:t>factor(</a:t>
            </a:r>
            <a:r>
              <a:rPr lang="en-US" sz="2800" dirty="0"/>
              <a:t>NGF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B</a:t>
            </a:r>
            <a:r>
              <a:rPr lang="en-US" sz="2800" dirty="0" smtClean="0"/>
              <a:t>rain</a:t>
            </a:r>
            <a:r>
              <a:rPr lang="en-US" sz="2800" dirty="0"/>
              <a:t>-derived </a:t>
            </a:r>
            <a:r>
              <a:rPr lang="en-US" sz="2800" dirty="0" err="1"/>
              <a:t>neurotrophic</a:t>
            </a:r>
            <a:r>
              <a:rPr lang="en-US" sz="2800" dirty="0"/>
              <a:t> factor (BDNF), noggin</a:t>
            </a:r>
            <a:r>
              <a:rPr lang="en-US" sz="2800" dirty="0" smtClean="0"/>
              <a:t>, and </a:t>
            </a:r>
            <a:r>
              <a:rPr lang="en-US" sz="2800" dirty="0" err="1"/>
              <a:t>activin</a:t>
            </a:r>
            <a:r>
              <a:rPr lang="en-US" sz="2800" dirty="0"/>
              <a:t> have also been identified in the </a:t>
            </a:r>
            <a:r>
              <a:rPr lang="en-US" sz="2800" dirty="0" smtClean="0"/>
              <a:t>AM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087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1070"/>
            <a:ext cx="9263067" cy="868362"/>
          </a:xfrm>
        </p:spPr>
        <p:txBody>
          <a:bodyPr>
            <a:noAutofit/>
          </a:bodyPr>
          <a:lstStyle/>
          <a:p>
            <a:r>
              <a:rPr lang="en-US" sz="2800" b="1" dirty="0"/>
              <a:t>AF </a:t>
            </a:r>
            <a:r>
              <a:rPr lang="en-US" sz="2800" b="1" dirty="0" smtClean="0"/>
              <a:t>contains anti-inflammatory proteins &amp; </a:t>
            </a:r>
            <a:r>
              <a:rPr lang="en-US" sz="2800" b="1" dirty="0"/>
              <a:t>growth </a:t>
            </a:r>
            <a:r>
              <a:rPr lang="en-US" sz="2800" b="1" dirty="0" smtClean="0"/>
              <a:t>factors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2" y="110446"/>
            <a:ext cx="8834568" cy="1098986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800" dirty="0"/>
              <a:t>  </a:t>
            </a:r>
            <a:endParaRPr lang="en-US" sz="2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3" y="1209432"/>
            <a:ext cx="8834568" cy="490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88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15323</TotalTime>
  <Words>1063</Words>
  <Application>Microsoft Office PowerPoint</Application>
  <PresentationFormat>On-screen Show (4:3)</PresentationFormat>
  <Paragraphs>140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Corbel</vt:lpstr>
      <vt:lpstr>Twilight</vt:lpstr>
      <vt:lpstr>Effectiveness of Amniotic Fluid Injection for Low Back Pain</vt:lpstr>
      <vt:lpstr>Disclosures</vt:lpstr>
      <vt:lpstr>Why is amniotic fluid (AF) of interest in the treatment of discogenic &amp; radicular pain?</vt:lpstr>
      <vt:lpstr>Why is amniotic fluid (AF) attractive for treatment of discogenic &amp; radicular pain?</vt:lpstr>
      <vt:lpstr>Background Review</vt:lpstr>
      <vt:lpstr>Summary of Protein Milieu</vt:lpstr>
      <vt:lpstr>Commercially Available AF Contains Interesting Constituents</vt:lpstr>
      <vt:lpstr>Biochemistry of AF</vt:lpstr>
      <vt:lpstr>AF contains anti-inflammatory proteins &amp; growth factors</vt:lpstr>
      <vt:lpstr>Rationale for use of AF as an alternative to steroids for epidural and intradiscal Injection</vt:lpstr>
      <vt:lpstr>Rationale behind our pilot study</vt:lpstr>
      <vt:lpstr>Amniotic Fluid Background</vt:lpstr>
      <vt:lpstr>Study Purpose: Define Indications for epidural AF</vt:lpstr>
      <vt:lpstr>Methods</vt:lpstr>
      <vt:lpstr>Methods</vt:lpstr>
      <vt:lpstr>Results Regarding Safety</vt:lpstr>
      <vt:lpstr>Low Back Pain Outcomes</vt:lpstr>
      <vt:lpstr>Leg Pain Outcomes</vt:lpstr>
      <vt:lpstr>Pain Drawing Outcomes</vt:lpstr>
      <vt:lpstr>Disability Outcomes</vt:lpstr>
      <vt:lpstr>PROMIS  T-scores</vt:lpstr>
      <vt:lpstr>Summary of Results</vt:lpstr>
      <vt:lpstr>Is PROMIS useful for studies such as this?</vt:lpstr>
      <vt:lpstr>Treatment Success/Failure</vt:lpstr>
      <vt:lpstr>Study Limitations</vt:lpstr>
      <vt:lpstr>Discussion - Conclusions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Effectiveness of Amniotic Fluid Injection for Low Back Pain</dc:title>
  <dc:creator>Louis Saeger</dc:creator>
  <cp:lastModifiedBy>Midwest Spine</cp:lastModifiedBy>
  <cp:revision>119</cp:revision>
  <cp:lastPrinted>2020-01-25T21:23:32Z</cp:lastPrinted>
  <dcterms:created xsi:type="dcterms:W3CDTF">2019-08-24T16:44:30Z</dcterms:created>
  <dcterms:modified xsi:type="dcterms:W3CDTF">2020-02-16T15:31:22Z</dcterms:modified>
</cp:coreProperties>
</file>